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verywellhealth.com/unplanned-pregnancy-help-906670" TargetMode="External"/><Relationship Id="rId2" Type="http://schemas.openxmlformats.org/officeDocument/2006/relationships/hyperlink" Target="https://www.verywellhealth.com/why-use-contraception-9066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erywellhealth.com/why-use-contraception-906692" TargetMode="External"/><Relationship Id="rId2" Type="http://schemas.openxmlformats.org/officeDocument/2006/relationships/hyperlink" Target="https://www.verywellhealth.com/birth-control-401475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ywellhealth.com/birth-control-401475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erywellhealth.com/types-of-birth-control-methods-906696" TargetMode="External"/><Relationship Id="rId2" Type="http://schemas.openxmlformats.org/officeDocument/2006/relationships/hyperlink" Target="https://www.verywellhealth.com/what-is-abstinence-906601" TargetMode="External"/><Relationship Id="rId1" Type="http://schemas.openxmlformats.org/officeDocument/2006/relationships/slideLayout" Target="../slideLayouts/slideLayout2.xml"/><Relationship Id="rId4" Type="http://schemas.openxmlformats.org/officeDocument/2006/relationships/hyperlink" Target="https://www.verywellhealth.com/about-abortion-90665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verywellhealth.com/types-of-birth-control-methods-906696" TargetMode="External"/><Relationship Id="rId2" Type="http://schemas.openxmlformats.org/officeDocument/2006/relationships/hyperlink" Target="https://www.verywellhealth.com/birth-control-4014756" TargetMode="External"/><Relationship Id="rId1" Type="http://schemas.openxmlformats.org/officeDocument/2006/relationships/slideLayout" Target="../slideLayouts/slideLayout2.xml"/><Relationship Id="rId4" Type="http://schemas.openxmlformats.org/officeDocument/2006/relationships/hyperlink" Target="https://www.verywellhealth.com/about-abortion-90665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verywellhealth.com/the-withdrawal-method-906797" TargetMode="External"/><Relationship Id="rId2" Type="http://schemas.openxmlformats.org/officeDocument/2006/relationships/hyperlink" Target="https://www.verywellhealth.com/birth-control-401475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0546" y="1613017"/>
            <a:ext cx="9144000" cy="2387600"/>
          </a:xfrm>
        </p:spPr>
        <p:txBody>
          <a:bodyPr>
            <a:normAutofit fontScale="90000"/>
          </a:bodyPr>
          <a:lstStyle/>
          <a:p>
            <a:r>
              <a:rPr lang="en-US" b="1" dirty="0"/>
              <a:t>Religion and Population Welfare</a:t>
            </a:r>
            <a:r>
              <a:rPr lang="en-US" dirty="0"/>
              <a:t/>
            </a:r>
            <a:br>
              <a:rPr lang="en-US" dirty="0"/>
            </a:br>
            <a:endParaRPr lang="en-US" dirty="0"/>
          </a:p>
        </p:txBody>
      </p:sp>
    </p:spTree>
    <p:extLst>
      <p:ext uri="{BB962C8B-B14F-4D97-AF65-F5344CB8AC3E}">
        <p14:creationId xmlns:p14="http://schemas.microsoft.com/office/powerpoint/2010/main" val="322227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2098"/>
            <a:ext cx="10515600" cy="5284865"/>
          </a:xfrm>
        </p:spPr>
        <p:txBody>
          <a:bodyPr/>
          <a:lstStyle/>
          <a:p>
            <a:pPr marL="0" indent="0" algn="just">
              <a:buNone/>
            </a:pPr>
            <a:r>
              <a:rPr lang="en-US" dirty="0" smtClean="0"/>
              <a:t>	</a:t>
            </a:r>
            <a:r>
              <a:rPr lang="en-US" b="1" dirty="0" smtClean="0"/>
              <a:t>Religious </a:t>
            </a:r>
            <a:r>
              <a:rPr lang="en-US" b="1" dirty="0"/>
              <a:t>views </a:t>
            </a:r>
            <a:r>
              <a:rPr lang="en-US" dirty="0"/>
              <a:t>on birth control </a:t>
            </a:r>
            <a:r>
              <a:rPr lang="en-US" b="1" dirty="0"/>
              <a:t>vary widely</a:t>
            </a:r>
            <a:r>
              <a:rPr lang="en-US" dirty="0"/>
              <a:t>, and even those religions that seem to be the most opposed to birth control have traditions that allow the </a:t>
            </a:r>
            <a:r>
              <a:rPr lang="en-US" u="sng" dirty="0">
                <a:hlinkClick r:id="rId2"/>
              </a:rPr>
              <a:t>use of contraceptives</a:t>
            </a:r>
            <a:r>
              <a:rPr lang="en-US" dirty="0"/>
              <a:t>. </a:t>
            </a:r>
            <a:endParaRPr lang="en-US" dirty="0" smtClean="0"/>
          </a:p>
          <a:p>
            <a:pPr marL="0" indent="0" algn="just">
              <a:buNone/>
            </a:pPr>
            <a:r>
              <a:rPr lang="en-US" dirty="0"/>
              <a:t>	</a:t>
            </a:r>
            <a:r>
              <a:rPr lang="en-US" dirty="0" smtClean="0"/>
              <a:t> </a:t>
            </a:r>
            <a:r>
              <a:rPr lang="en-US" b="1" dirty="0"/>
              <a:t>Family planning is embraced by religions </a:t>
            </a:r>
            <a:r>
              <a:rPr lang="en-US" dirty="0"/>
              <a:t>across the spectrum as a moral good, a responsible choice, and a basic human right. The world’s religions recognize that family planning helps build strong families, protect the health of women and children, reduce child and spousal abuse, and prevent </a:t>
            </a:r>
            <a:r>
              <a:rPr lang="en-US" u="sng" dirty="0">
                <a:hlinkClick r:id="rId3"/>
              </a:rPr>
              <a:t>unintended pregnancies</a:t>
            </a:r>
            <a:r>
              <a:rPr lang="en-US" dirty="0"/>
              <a:t>.</a:t>
            </a:r>
          </a:p>
          <a:p>
            <a:endParaRPr lang="en-US" dirty="0"/>
          </a:p>
        </p:txBody>
      </p:sp>
    </p:spTree>
    <p:extLst>
      <p:ext uri="{BB962C8B-B14F-4D97-AF65-F5344CB8AC3E}">
        <p14:creationId xmlns:p14="http://schemas.microsoft.com/office/powerpoint/2010/main" val="3567044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509"/>
          </a:xfrm>
        </p:spPr>
        <p:txBody>
          <a:bodyPr>
            <a:normAutofit fontScale="90000"/>
          </a:bodyPr>
          <a:lstStyle/>
          <a:p>
            <a:r>
              <a:rPr lang="en-US" b="1" dirty="0" smtClean="0"/>
              <a:t/>
            </a:r>
            <a:br>
              <a:rPr lang="en-US" b="1" dirty="0" smtClean="0"/>
            </a:br>
            <a:r>
              <a:rPr lang="en-US" b="1" dirty="0" smtClean="0"/>
              <a:t>Christianity:</a:t>
            </a:r>
            <a:r>
              <a:rPr lang="en-US" dirty="0"/>
              <a:t/>
            </a:r>
            <a:br>
              <a:rPr lang="en-US" dirty="0"/>
            </a:br>
            <a:endParaRPr lang="en-US" dirty="0"/>
          </a:p>
        </p:txBody>
      </p:sp>
      <p:sp>
        <p:nvSpPr>
          <p:cNvPr id="3" name="Content Placeholder 2"/>
          <p:cNvSpPr>
            <a:spLocks noGrp="1"/>
          </p:cNvSpPr>
          <p:nvPr>
            <p:ph idx="1"/>
          </p:nvPr>
        </p:nvSpPr>
        <p:spPr>
          <a:xfrm>
            <a:off x="624468" y="1226634"/>
            <a:ext cx="11084312" cy="5151864"/>
          </a:xfrm>
        </p:spPr>
        <p:txBody>
          <a:bodyPr>
            <a:normAutofit fontScale="92500" lnSpcReduction="10000"/>
          </a:bodyPr>
          <a:lstStyle/>
          <a:p>
            <a:pPr marL="0" indent="0" algn="just">
              <a:buNone/>
            </a:pPr>
            <a:r>
              <a:rPr lang="en-US" dirty="0" smtClean="0"/>
              <a:t>	</a:t>
            </a:r>
            <a:r>
              <a:rPr lang="en-US" sz="2700" dirty="0" smtClean="0"/>
              <a:t>Christian </a:t>
            </a:r>
            <a:r>
              <a:rPr lang="en-US" sz="2700" dirty="0"/>
              <a:t>notions about </a:t>
            </a:r>
            <a:r>
              <a:rPr lang="en-US" sz="2700" u="sng" dirty="0">
                <a:hlinkClick r:id="rId2"/>
              </a:rPr>
              <a:t>birth control</a:t>
            </a:r>
            <a:r>
              <a:rPr lang="en-US" sz="2700" dirty="0"/>
              <a:t> stem from church teachings rather than scripture (since the Bible says little about contraception). So </a:t>
            </a:r>
            <a:r>
              <a:rPr lang="en-US" sz="2700" b="1" dirty="0"/>
              <a:t>beliefs about birth control tend to be based on different Christian interpretations </a:t>
            </a:r>
            <a:r>
              <a:rPr lang="en-US" sz="2700" dirty="0"/>
              <a:t>of marriage, sex, and family. Contraception was condemned by Christianity as a barrier to God’s procreative purpose of marriage until the start of the 20th century. </a:t>
            </a:r>
            <a:endParaRPr lang="en-US" sz="2700" dirty="0" smtClean="0"/>
          </a:p>
          <a:p>
            <a:pPr marL="0" indent="0" algn="just">
              <a:buNone/>
            </a:pPr>
            <a:r>
              <a:rPr lang="en-US" sz="2700" dirty="0"/>
              <a:t>	</a:t>
            </a:r>
            <a:r>
              <a:rPr lang="en-US" sz="2700" dirty="0" smtClean="0"/>
              <a:t>After that the Protestant </a:t>
            </a:r>
            <a:r>
              <a:rPr lang="en-US" sz="2700" dirty="0"/>
              <a:t>theologians became more willing to accept that </a:t>
            </a:r>
            <a:r>
              <a:rPr lang="en-US" sz="2700" b="1" dirty="0" smtClean="0"/>
              <a:t>morality should come from the conscience </a:t>
            </a:r>
            <a:r>
              <a:rPr lang="en-US" sz="2700" dirty="0" smtClean="0"/>
              <a:t>of </a:t>
            </a:r>
            <a:r>
              <a:rPr lang="en-US" sz="2700" dirty="0"/>
              <a:t>each person rather than from outside teachings.</a:t>
            </a:r>
          </a:p>
          <a:p>
            <a:pPr marL="0" indent="0" algn="just">
              <a:buNone/>
            </a:pPr>
            <a:r>
              <a:rPr lang="en-US" sz="2700" dirty="0" smtClean="0"/>
              <a:t>	Many </a:t>
            </a:r>
            <a:r>
              <a:rPr lang="en-US" sz="2700" dirty="0"/>
              <a:t>Christians began to consider sex as a gift from God and a positive force that could strengthen the institution of marriage if couples did not feel threatened by the possibility of having children they could not support. </a:t>
            </a:r>
            <a:endParaRPr lang="en-US" sz="2700" dirty="0" smtClean="0"/>
          </a:p>
          <a:p>
            <a:pPr marL="0" indent="0" algn="just">
              <a:buNone/>
            </a:pPr>
            <a:r>
              <a:rPr lang="en-US" sz="2700" dirty="0"/>
              <a:t>	</a:t>
            </a:r>
            <a:r>
              <a:rPr lang="en-US" sz="2700" dirty="0" smtClean="0"/>
              <a:t>The </a:t>
            </a:r>
            <a:r>
              <a:rPr lang="en-US" sz="2700" dirty="0"/>
              <a:t>majority of </a:t>
            </a:r>
            <a:r>
              <a:rPr lang="en-US" sz="2700" b="1" dirty="0"/>
              <a:t>Protestant denominations, theologians, and churches allow contraception</a:t>
            </a:r>
            <a:r>
              <a:rPr lang="en-US" sz="2700" dirty="0"/>
              <a:t> and may even promote family planning as an important moral good. As with all issues of Christian morality, it stresses that members </a:t>
            </a:r>
            <a:r>
              <a:rPr lang="en-US" sz="2700" u="sng" dirty="0">
                <a:hlinkClick r:id="rId3"/>
              </a:rPr>
              <a:t>use birth control</a:t>
            </a:r>
            <a:r>
              <a:rPr lang="en-US" sz="2700" dirty="0"/>
              <a:t> as dictated by their consciences.</a:t>
            </a:r>
          </a:p>
          <a:p>
            <a:pPr marL="0" indent="0" algn="just">
              <a:buNone/>
            </a:pPr>
            <a:endParaRPr lang="en-US" dirty="0"/>
          </a:p>
        </p:txBody>
      </p:sp>
    </p:spTree>
    <p:extLst>
      <p:ext uri="{BB962C8B-B14F-4D97-AF65-F5344CB8AC3E}">
        <p14:creationId xmlns:p14="http://schemas.microsoft.com/office/powerpoint/2010/main" val="352416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509"/>
          </a:xfrm>
        </p:spPr>
        <p:txBody>
          <a:bodyPr>
            <a:normAutofit fontScale="90000"/>
          </a:bodyPr>
          <a:lstStyle/>
          <a:p>
            <a:r>
              <a:rPr lang="en-US" b="1" dirty="0" smtClean="0"/>
              <a:t/>
            </a:r>
            <a:br>
              <a:rPr lang="en-US" b="1" dirty="0" smtClean="0"/>
            </a:br>
            <a:r>
              <a:rPr lang="en-US" b="1" dirty="0" smtClean="0"/>
              <a:t>Judaism</a:t>
            </a:r>
            <a:r>
              <a:rPr lang="en-US" b="1" dirty="0"/>
              <a:t>:</a:t>
            </a:r>
            <a:r>
              <a:rPr lang="en-US" dirty="0"/>
              <a:t/>
            </a:r>
            <a:br>
              <a:rPr lang="en-US" dirty="0"/>
            </a:br>
            <a:endParaRPr lang="en-US" dirty="0"/>
          </a:p>
        </p:txBody>
      </p:sp>
      <p:sp>
        <p:nvSpPr>
          <p:cNvPr id="3" name="Content Placeholder 2"/>
          <p:cNvSpPr>
            <a:spLocks noGrp="1"/>
          </p:cNvSpPr>
          <p:nvPr>
            <p:ph idx="1"/>
          </p:nvPr>
        </p:nvSpPr>
        <p:spPr>
          <a:xfrm>
            <a:off x="838200" y="1226634"/>
            <a:ext cx="10515600" cy="4950329"/>
          </a:xfrm>
        </p:spPr>
        <p:txBody>
          <a:bodyPr/>
          <a:lstStyle/>
          <a:p>
            <a:pPr marL="0" indent="0" algn="just">
              <a:buNone/>
            </a:pPr>
            <a:r>
              <a:rPr lang="en-US" dirty="0" smtClean="0"/>
              <a:t>	</a:t>
            </a:r>
            <a:r>
              <a:rPr lang="en-US" sz="2600" dirty="0" smtClean="0"/>
              <a:t>Birth </a:t>
            </a:r>
            <a:r>
              <a:rPr lang="en-US" sz="2600" dirty="0"/>
              <a:t>control views vary among the Orthodox, Conservative, and Reform branches of Judaism. </a:t>
            </a:r>
            <a:r>
              <a:rPr lang="en-US" sz="2600" b="1" dirty="0"/>
              <a:t>The Torah promotes prolific childbirth</a:t>
            </a:r>
            <a:r>
              <a:rPr lang="en-US" sz="2600" dirty="0"/>
              <a:t>; Orthodox rabbis believe that being fruitful and multiplying is a male duty. But many </a:t>
            </a:r>
            <a:r>
              <a:rPr lang="en-US" sz="2600" b="1" dirty="0"/>
              <a:t>rabbis allow</a:t>
            </a:r>
            <a:r>
              <a:rPr lang="en-US" sz="2600" dirty="0"/>
              <a:t> </a:t>
            </a:r>
            <a:r>
              <a:rPr lang="en-US" sz="2600" u="sng" dirty="0">
                <a:hlinkClick r:id="rId2"/>
              </a:rPr>
              <a:t>birth control</a:t>
            </a:r>
            <a:r>
              <a:rPr lang="en-US" sz="2600" dirty="0"/>
              <a:t> in cases where pregnancy would seriously harm the woman. </a:t>
            </a:r>
            <a:endParaRPr lang="en-US" sz="2600" dirty="0" smtClean="0"/>
          </a:p>
          <a:p>
            <a:pPr marL="0" indent="0" algn="just">
              <a:buNone/>
            </a:pPr>
            <a:r>
              <a:rPr lang="en-US" sz="2600" dirty="0" smtClean="0"/>
              <a:t>	Jewish </a:t>
            </a:r>
            <a:r>
              <a:rPr lang="en-US" sz="2600" dirty="0"/>
              <a:t>law considers children a blessing. So a man may not abstain from procreation or get sterilized until he has fathered a child. Conservative and Reform Jews feel that the </a:t>
            </a:r>
            <a:r>
              <a:rPr lang="en-US" sz="2600" b="1" dirty="0"/>
              <a:t>benefits of birth control </a:t>
            </a:r>
            <a:r>
              <a:rPr lang="en-US" sz="2600" dirty="0"/>
              <a:t>(female health, family stability, or disease prevention) </a:t>
            </a:r>
            <a:r>
              <a:rPr lang="en-US" sz="2600" b="1" dirty="0"/>
              <a:t>uphold the commandment to "choose life" </a:t>
            </a:r>
            <a:r>
              <a:rPr lang="en-US" sz="2600" dirty="0"/>
              <a:t>more strongly than if they violate the commandment to "be fruitful and multiply."</a:t>
            </a:r>
          </a:p>
          <a:p>
            <a:pPr marL="0" indent="0">
              <a:buNone/>
            </a:pPr>
            <a:endParaRPr lang="en-US" dirty="0"/>
          </a:p>
        </p:txBody>
      </p:sp>
    </p:spTree>
    <p:extLst>
      <p:ext uri="{BB962C8B-B14F-4D97-AF65-F5344CB8AC3E}">
        <p14:creationId xmlns:p14="http://schemas.microsoft.com/office/powerpoint/2010/main" val="302553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6"/>
            <a:ext cx="10818541" cy="749996"/>
          </a:xfrm>
        </p:spPr>
        <p:txBody>
          <a:bodyPr>
            <a:normAutofit fontScale="90000"/>
          </a:bodyPr>
          <a:lstStyle/>
          <a:p>
            <a:r>
              <a:rPr lang="en-US" b="1" dirty="0" smtClean="0"/>
              <a:t/>
            </a:r>
            <a:br>
              <a:rPr lang="en-US" b="1" dirty="0" smtClean="0"/>
            </a:br>
            <a:r>
              <a:rPr lang="en-US" b="1" dirty="0" smtClean="0"/>
              <a:t>Hinduism</a:t>
            </a:r>
            <a:r>
              <a:rPr lang="en-US" b="1" dirty="0"/>
              <a:t>:</a:t>
            </a:r>
            <a:r>
              <a:rPr lang="en-US" dirty="0"/>
              <a:t/>
            </a:r>
            <a:br>
              <a:rPr lang="en-US" dirty="0"/>
            </a:br>
            <a:endParaRPr lang="en-US" dirty="0"/>
          </a:p>
        </p:txBody>
      </p:sp>
      <p:sp>
        <p:nvSpPr>
          <p:cNvPr id="3" name="Content Placeholder 2"/>
          <p:cNvSpPr>
            <a:spLocks noGrp="1"/>
          </p:cNvSpPr>
          <p:nvPr>
            <p:ph idx="1"/>
          </p:nvPr>
        </p:nvSpPr>
        <p:spPr>
          <a:xfrm>
            <a:off x="535259" y="1115122"/>
            <a:ext cx="11206975" cy="5229922"/>
          </a:xfrm>
        </p:spPr>
        <p:txBody>
          <a:bodyPr>
            <a:normAutofit fontScale="92500" lnSpcReduction="10000"/>
          </a:bodyPr>
          <a:lstStyle/>
          <a:p>
            <a:pPr marL="0" indent="0" algn="just">
              <a:buNone/>
            </a:pPr>
            <a:r>
              <a:rPr lang="en-US" dirty="0" smtClean="0"/>
              <a:t>	</a:t>
            </a:r>
            <a:r>
              <a:rPr lang="en-US" sz="2600" dirty="0" smtClean="0"/>
              <a:t>Traditional </a:t>
            </a:r>
            <a:r>
              <a:rPr lang="en-US" sz="2600" dirty="0"/>
              <a:t>Hindu texts praise large families (which was normal in ancient times). Yet, </a:t>
            </a:r>
            <a:r>
              <a:rPr lang="en-US" sz="2600" b="1" dirty="0"/>
              <a:t>Hindu scriptures that applaud small families </a:t>
            </a:r>
            <a:r>
              <a:rPr lang="en-US" sz="2600" dirty="0"/>
              <a:t>also exist which emphasize the development of a positive social conscience. </a:t>
            </a:r>
            <a:r>
              <a:rPr lang="en-US" sz="2600" dirty="0" smtClean="0"/>
              <a:t>So </a:t>
            </a:r>
            <a:r>
              <a:rPr lang="en-US" sz="2600" b="1" dirty="0"/>
              <a:t>family planning </a:t>
            </a:r>
            <a:r>
              <a:rPr lang="en-US" sz="2600" dirty="0"/>
              <a:t>is seen as an </a:t>
            </a:r>
            <a:r>
              <a:rPr lang="en-US" sz="2600" b="1" dirty="0"/>
              <a:t>ethical good</a:t>
            </a:r>
            <a:r>
              <a:rPr lang="en-US" sz="2600" dirty="0"/>
              <a:t>. </a:t>
            </a:r>
            <a:r>
              <a:rPr lang="en-US" sz="2600" dirty="0" smtClean="0"/>
              <a:t>	</a:t>
            </a:r>
          </a:p>
          <a:p>
            <a:pPr marL="0" indent="0" algn="just">
              <a:buNone/>
            </a:pPr>
            <a:r>
              <a:rPr lang="en-US" sz="2600" dirty="0"/>
              <a:t>	</a:t>
            </a:r>
            <a:r>
              <a:rPr lang="en-US" sz="2600" dirty="0" smtClean="0"/>
              <a:t>Contraception </a:t>
            </a:r>
            <a:r>
              <a:rPr lang="en-US" sz="2600" dirty="0"/>
              <a:t>views vary widely among Hindu scholars. Although </a:t>
            </a:r>
            <a:r>
              <a:rPr lang="en-US" sz="2600" b="1" dirty="0"/>
              <a:t>Gandhi advocated </a:t>
            </a:r>
            <a:r>
              <a:rPr lang="en-US" sz="2600" b="1" u="sng" dirty="0">
                <a:hlinkClick r:id="rId2"/>
              </a:rPr>
              <a:t>abstinence</a:t>
            </a:r>
            <a:r>
              <a:rPr lang="en-US" sz="2600" dirty="0"/>
              <a:t> as a form of birth control, </a:t>
            </a:r>
            <a:r>
              <a:rPr lang="en-US" sz="2600" b="1" dirty="0" err="1"/>
              <a:t>Radhakrishnan</a:t>
            </a:r>
            <a:r>
              <a:rPr lang="en-US" sz="2600" b="1" dirty="0"/>
              <a:t> </a:t>
            </a:r>
            <a:r>
              <a:rPr lang="en-US" sz="2600" dirty="0"/>
              <a:t>(a key Indian philosopher) and </a:t>
            </a:r>
            <a:r>
              <a:rPr lang="en-US" sz="2600" b="1" dirty="0"/>
              <a:t>Tagore</a:t>
            </a:r>
            <a:r>
              <a:rPr lang="en-US" sz="2600" dirty="0"/>
              <a:t> (the most prolific writer in modern Indian literature) </a:t>
            </a:r>
            <a:r>
              <a:rPr lang="en-US" sz="2600" b="1" dirty="0"/>
              <a:t>encouraged the use of</a:t>
            </a:r>
            <a:r>
              <a:rPr lang="en-US" sz="2600" dirty="0"/>
              <a:t> </a:t>
            </a:r>
            <a:r>
              <a:rPr lang="en-US" sz="2600" u="sng" dirty="0">
                <a:hlinkClick r:id="rId3"/>
              </a:rPr>
              <a:t>artificial contraceptive methods</a:t>
            </a:r>
            <a:r>
              <a:rPr lang="en-US" sz="2600" dirty="0"/>
              <a:t>. Arguments in favor of birth control are drawn from the moral teachings of Hinduism. </a:t>
            </a:r>
            <a:endParaRPr lang="en-US" sz="2600" dirty="0" smtClean="0"/>
          </a:p>
          <a:p>
            <a:pPr marL="0" indent="0" algn="just">
              <a:buNone/>
            </a:pPr>
            <a:r>
              <a:rPr lang="en-US" sz="2600" dirty="0"/>
              <a:t>	</a:t>
            </a:r>
            <a:r>
              <a:rPr lang="en-US" sz="2600" b="1" dirty="0" smtClean="0"/>
              <a:t>The </a:t>
            </a:r>
            <a:r>
              <a:rPr lang="en-US" sz="2600" b="1" dirty="0"/>
              <a:t>Dharma </a:t>
            </a:r>
            <a:r>
              <a:rPr lang="en-US" sz="2600" dirty="0"/>
              <a:t>(doctrine of the religious and moral codes of Hindus) emphasizes the need to act for the sake of the good of the world. Some Hindus, therefore, believe that producing more children than one or the environment can support goes against this Hindu code. </a:t>
            </a:r>
            <a:endParaRPr lang="en-US" sz="2600" dirty="0" smtClean="0"/>
          </a:p>
          <a:p>
            <a:pPr marL="0" indent="0" algn="just">
              <a:buNone/>
            </a:pPr>
            <a:r>
              <a:rPr lang="en-US" sz="2600" dirty="0" smtClean="0"/>
              <a:t>	In </a:t>
            </a:r>
            <a:r>
              <a:rPr lang="en-US" sz="2600" b="1" dirty="0"/>
              <a:t>1971</a:t>
            </a:r>
            <a:r>
              <a:rPr lang="en-US" sz="2600" dirty="0"/>
              <a:t>, </a:t>
            </a:r>
            <a:r>
              <a:rPr lang="en-US" sz="2600" u="sng" dirty="0">
                <a:hlinkClick r:id="rId4"/>
              </a:rPr>
              <a:t>abortion</a:t>
            </a:r>
            <a:r>
              <a:rPr lang="en-US" sz="2600" dirty="0"/>
              <a:t> was legalized in </a:t>
            </a:r>
            <a:r>
              <a:rPr lang="en-US" sz="2600" dirty="0" smtClean="0"/>
              <a:t>India and it was </a:t>
            </a:r>
            <a:r>
              <a:rPr lang="en-US" sz="2600" dirty="0"/>
              <a:t>the first nation to establish a </a:t>
            </a:r>
            <a:r>
              <a:rPr lang="en-US" sz="2600" b="1" dirty="0"/>
              <a:t>governmental population strategy </a:t>
            </a:r>
            <a:r>
              <a:rPr lang="en-US" sz="2600" dirty="0"/>
              <a:t>based on birth control </a:t>
            </a:r>
            <a:r>
              <a:rPr lang="en-US" sz="2600" dirty="0" smtClean="0"/>
              <a:t>measures.</a:t>
            </a:r>
            <a:endParaRPr lang="en-US" sz="2600" dirty="0"/>
          </a:p>
        </p:txBody>
      </p:sp>
    </p:spTree>
    <p:extLst>
      <p:ext uri="{BB962C8B-B14F-4D97-AF65-F5344CB8AC3E}">
        <p14:creationId xmlns:p14="http://schemas.microsoft.com/office/powerpoint/2010/main" val="82012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141" y="543545"/>
            <a:ext cx="10515600" cy="950719"/>
          </a:xfrm>
        </p:spPr>
        <p:txBody>
          <a:bodyPr>
            <a:normAutofit fontScale="90000"/>
          </a:bodyPr>
          <a:lstStyle/>
          <a:p>
            <a:r>
              <a:rPr lang="en-US" b="1" dirty="0" smtClean="0"/>
              <a:t/>
            </a:r>
            <a:br>
              <a:rPr lang="en-US" b="1" dirty="0" smtClean="0"/>
            </a:br>
            <a:r>
              <a:rPr lang="en-US" b="1" dirty="0" smtClean="0"/>
              <a:t>Sikhism</a:t>
            </a:r>
            <a:r>
              <a:rPr lang="en-US" b="1" dirty="0"/>
              <a:t>:</a:t>
            </a:r>
            <a:r>
              <a:rPr lang="en-US" dirty="0"/>
              <a:t/>
            </a:r>
            <a:br>
              <a:rPr lang="en-US" dirty="0"/>
            </a:br>
            <a:endParaRPr lang="en-US" dirty="0"/>
          </a:p>
        </p:txBody>
      </p:sp>
      <p:sp>
        <p:nvSpPr>
          <p:cNvPr id="3" name="Content Placeholder 2"/>
          <p:cNvSpPr>
            <a:spLocks noGrp="1"/>
          </p:cNvSpPr>
          <p:nvPr>
            <p:ph idx="1"/>
          </p:nvPr>
        </p:nvSpPr>
        <p:spPr/>
        <p:txBody>
          <a:bodyPr/>
          <a:lstStyle/>
          <a:p>
            <a:pPr marL="0" indent="0" algn="just">
              <a:buNone/>
            </a:pPr>
            <a:r>
              <a:rPr lang="en-US" dirty="0" smtClean="0"/>
              <a:t>	Many </a:t>
            </a:r>
            <a:r>
              <a:rPr lang="en-US" dirty="0"/>
              <a:t>Sikhs use contraception; yet, to some, birth control is associated with lust and seen as disruptive to the natural cycle of procreation. There is also no religious mandate on abortion. Some don't support it because they believe the fetus has a soul. But this decision is considered a </a:t>
            </a:r>
            <a:r>
              <a:rPr lang="en-US" b="1" dirty="0"/>
              <a:t>personal choice</a:t>
            </a:r>
            <a:r>
              <a:rPr lang="en-US" dirty="0"/>
              <a:t>.</a:t>
            </a:r>
          </a:p>
          <a:p>
            <a:pPr marL="0" indent="0">
              <a:buNone/>
            </a:pPr>
            <a:endParaRPr lang="en-US" dirty="0"/>
          </a:p>
        </p:txBody>
      </p:sp>
    </p:spTree>
    <p:extLst>
      <p:ext uri="{BB962C8B-B14F-4D97-AF65-F5344CB8AC3E}">
        <p14:creationId xmlns:p14="http://schemas.microsoft.com/office/powerpoint/2010/main" val="330104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509"/>
          </a:xfrm>
        </p:spPr>
        <p:txBody>
          <a:bodyPr>
            <a:normAutofit fontScale="90000"/>
          </a:bodyPr>
          <a:lstStyle/>
          <a:p>
            <a:r>
              <a:rPr lang="en-US" b="1" dirty="0" smtClean="0"/>
              <a:t/>
            </a:r>
            <a:br>
              <a:rPr lang="en-US" b="1" dirty="0" smtClean="0"/>
            </a:br>
            <a:r>
              <a:rPr lang="en-US" b="1" dirty="0" smtClean="0"/>
              <a:t>Buddhism</a:t>
            </a:r>
            <a:r>
              <a:rPr lang="en-US" b="1" dirty="0"/>
              <a:t>:</a:t>
            </a:r>
            <a:r>
              <a:rPr lang="en-US" dirty="0"/>
              <a:t/>
            </a:r>
            <a:br>
              <a:rPr lang="en-US" dirty="0"/>
            </a:br>
            <a:endParaRPr lang="en-US" dirty="0"/>
          </a:p>
        </p:txBody>
      </p:sp>
      <p:sp>
        <p:nvSpPr>
          <p:cNvPr id="3" name="Content Placeholder 2"/>
          <p:cNvSpPr>
            <a:spLocks noGrp="1"/>
          </p:cNvSpPr>
          <p:nvPr>
            <p:ph idx="1"/>
          </p:nvPr>
        </p:nvSpPr>
        <p:spPr>
          <a:xfrm>
            <a:off x="838199" y="1226634"/>
            <a:ext cx="10747917" cy="4950329"/>
          </a:xfrm>
        </p:spPr>
        <p:txBody>
          <a:bodyPr>
            <a:normAutofit lnSpcReduction="10000"/>
          </a:bodyPr>
          <a:lstStyle/>
          <a:p>
            <a:pPr marL="0" indent="0" algn="just">
              <a:buNone/>
            </a:pPr>
            <a:r>
              <a:rPr lang="en-US" dirty="0" smtClean="0"/>
              <a:t>	</a:t>
            </a:r>
            <a:r>
              <a:rPr lang="en-US" sz="2600" dirty="0" smtClean="0"/>
              <a:t>In </a:t>
            </a:r>
            <a:r>
              <a:rPr lang="en-US" sz="2600" dirty="0"/>
              <a:t>Buddhism, there is no established doctrine about </a:t>
            </a:r>
            <a:r>
              <a:rPr lang="en-US" sz="2600" u="sng" dirty="0">
                <a:hlinkClick r:id="rId2"/>
              </a:rPr>
              <a:t>contraception</a:t>
            </a:r>
            <a:r>
              <a:rPr lang="en-US" sz="2600" dirty="0"/>
              <a:t>. Traditional Buddhist teaching favors fertility over birth control, so some are reluctant to tamper with the natural development of life. A Buddhist may accept </a:t>
            </a:r>
            <a:r>
              <a:rPr lang="en-US" sz="2600" u="sng" dirty="0">
                <a:hlinkClick r:id="rId3"/>
              </a:rPr>
              <a:t>all contraceptive methods</a:t>
            </a:r>
            <a:r>
              <a:rPr lang="en-US" sz="2600" dirty="0"/>
              <a:t> but with different degrees of hesitation. The worst of all is </a:t>
            </a:r>
            <a:r>
              <a:rPr lang="en-US" sz="2600" u="sng" dirty="0">
                <a:hlinkClick r:id="rId4"/>
              </a:rPr>
              <a:t>abortion</a:t>
            </a:r>
            <a:r>
              <a:rPr lang="en-US" sz="2600" dirty="0"/>
              <a:t> or ‘killing a human to be.’</a:t>
            </a:r>
          </a:p>
          <a:p>
            <a:pPr marL="0" indent="0" algn="just">
              <a:buNone/>
            </a:pPr>
            <a:r>
              <a:rPr lang="en-US" sz="2600" dirty="0" smtClean="0"/>
              <a:t>	In </a:t>
            </a:r>
            <a:r>
              <a:rPr lang="en-US" sz="2600" dirty="0"/>
              <a:t>Buddhism, </a:t>
            </a:r>
            <a:r>
              <a:rPr lang="en-US" sz="2600" b="1" dirty="0"/>
              <a:t>wholesomeness is the main criterion for moral judgment. </a:t>
            </a:r>
            <a:r>
              <a:rPr lang="en-US" sz="2600" dirty="0"/>
              <a:t>A notion related to this is the Buddhism beliefs about the duty of the parent. </a:t>
            </a:r>
            <a:endParaRPr lang="en-US" sz="2600" dirty="0" smtClean="0"/>
          </a:p>
          <a:p>
            <a:pPr marL="0" indent="0" algn="just">
              <a:buNone/>
            </a:pPr>
            <a:r>
              <a:rPr lang="en-US" sz="2600" dirty="0" smtClean="0"/>
              <a:t>	Buddhism </a:t>
            </a:r>
            <a:r>
              <a:rPr lang="en-US" sz="2600" dirty="0"/>
              <a:t>preaches the </a:t>
            </a:r>
            <a:r>
              <a:rPr lang="en-US" sz="2600" b="1" dirty="0"/>
              <a:t>importance of humans to take care of their children,</a:t>
            </a:r>
            <a:r>
              <a:rPr lang="en-US" sz="2600" dirty="0"/>
              <a:t> so they can grow up with a </a:t>
            </a:r>
            <a:r>
              <a:rPr lang="en-US" sz="2600" b="1" dirty="0"/>
              <a:t>good quality of life</a:t>
            </a:r>
            <a:r>
              <a:rPr lang="en-US" sz="2600" dirty="0"/>
              <a:t>. Buddhist teachings, therefore, </a:t>
            </a:r>
            <a:r>
              <a:rPr lang="en-US" sz="2600" b="1" dirty="0"/>
              <a:t>support appropriate family planning </a:t>
            </a:r>
            <a:r>
              <a:rPr lang="en-US" sz="2600" dirty="0"/>
              <a:t>when people feel that it would be too much of a burden on themselves or their environment to have more children. </a:t>
            </a:r>
            <a:endParaRPr lang="en-US" sz="2600" dirty="0"/>
          </a:p>
        </p:txBody>
      </p:sp>
    </p:spTree>
    <p:extLst>
      <p:ext uri="{BB962C8B-B14F-4D97-AF65-F5344CB8AC3E}">
        <p14:creationId xmlns:p14="http://schemas.microsoft.com/office/powerpoint/2010/main" val="71795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10896600" cy="850358"/>
          </a:xfrm>
        </p:spPr>
        <p:txBody>
          <a:bodyPr>
            <a:normAutofit fontScale="90000"/>
          </a:bodyPr>
          <a:lstStyle/>
          <a:p>
            <a:r>
              <a:rPr lang="en-US" dirty="0" smtClean="0"/>
              <a:t/>
            </a:r>
            <a:br>
              <a:rPr lang="en-US" dirty="0" smtClean="0"/>
            </a:br>
            <a:r>
              <a:rPr lang="en-US" dirty="0" smtClean="0"/>
              <a:t>Islam</a:t>
            </a:r>
            <a:r>
              <a:rPr lang="en-US" dirty="0"/>
              <a:t>:</a:t>
            </a:r>
            <a:br>
              <a:rPr lang="en-US" dirty="0"/>
            </a:br>
            <a:endParaRPr lang="en-US" dirty="0"/>
          </a:p>
        </p:txBody>
      </p:sp>
      <p:sp>
        <p:nvSpPr>
          <p:cNvPr id="3" name="Content Placeholder 2"/>
          <p:cNvSpPr>
            <a:spLocks noGrp="1"/>
          </p:cNvSpPr>
          <p:nvPr>
            <p:ph idx="1"/>
          </p:nvPr>
        </p:nvSpPr>
        <p:spPr>
          <a:xfrm>
            <a:off x="457200" y="1215484"/>
            <a:ext cx="11251580" cy="4961479"/>
          </a:xfrm>
        </p:spPr>
        <p:txBody>
          <a:bodyPr>
            <a:normAutofit/>
          </a:bodyPr>
          <a:lstStyle/>
          <a:p>
            <a:pPr marL="0" indent="0" algn="just">
              <a:buNone/>
            </a:pPr>
            <a:r>
              <a:rPr lang="en-US" dirty="0" smtClean="0"/>
              <a:t>	</a:t>
            </a:r>
            <a:r>
              <a:rPr lang="en-US" sz="2600" b="1" dirty="0" smtClean="0"/>
              <a:t>Widespread </a:t>
            </a:r>
            <a:r>
              <a:rPr lang="en-US" sz="2600" b="1" dirty="0"/>
              <a:t>variation </a:t>
            </a:r>
            <a:r>
              <a:rPr lang="en-US" sz="2600" dirty="0"/>
              <a:t>on contraception attitudes can be found in the </a:t>
            </a:r>
            <a:r>
              <a:rPr lang="en-US" sz="2600" b="1" dirty="0"/>
              <a:t>Islamic faith</a:t>
            </a:r>
            <a:r>
              <a:rPr lang="en-US" sz="2600" dirty="0"/>
              <a:t>. Because </a:t>
            </a:r>
            <a:r>
              <a:rPr lang="en-US" sz="2600" u="sng" dirty="0">
                <a:hlinkClick r:id="rId2"/>
              </a:rPr>
              <a:t>contraception</a:t>
            </a:r>
            <a:r>
              <a:rPr lang="en-US" sz="2600" dirty="0"/>
              <a:t> is not expressly prohibited in the Qur’an, many Muslim scholars approve of family planning</a:t>
            </a:r>
            <a:r>
              <a:rPr lang="en-US" sz="2600" dirty="0" smtClean="0"/>
              <a:t>.</a:t>
            </a:r>
          </a:p>
          <a:p>
            <a:pPr marL="0" indent="0" algn="just">
              <a:buNone/>
            </a:pPr>
            <a:r>
              <a:rPr lang="en-US" sz="2600" dirty="0"/>
              <a:t>	</a:t>
            </a:r>
            <a:r>
              <a:rPr lang="en-US" sz="2600" dirty="0" smtClean="0"/>
              <a:t> </a:t>
            </a:r>
            <a:r>
              <a:rPr lang="en-US" sz="2600" dirty="0"/>
              <a:t>Yet, some also believe that birth control is forbidden as the Qur’an contains the command to “procreate and abound in number.” These scholars argue that only God can decide the number of children that a couple will have.</a:t>
            </a:r>
          </a:p>
          <a:p>
            <a:pPr marL="0" indent="0" algn="just">
              <a:buNone/>
            </a:pPr>
            <a:r>
              <a:rPr lang="en-US" sz="2600" dirty="0" smtClean="0"/>
              <a:t>	However, Early </a:t>
            </a:r>
            <a:r>
              <a:rPr lang="en-US" sz="2600" dirty="0"/>
              <a:t>Sunni Muslim literature discusses various contraceptive methods, and reveals that the </a:t>
            </a:r>
            <a:r>
              <a:rPr lang="en-US" sz="2600" b="1" dirty="0"/>
              <a:t>practice of </a:t>
            </a:r>
            <a:r>
              <a:rPr lang="en-US" sz="2600" b="1" i="1" dirty="0" err="1"/>
              <a:t>azl</a:t>
            </a:r>
            <a:r>
              <a:rPr lang="en-US" sz="2600" dirty="0"/>
              <a:t> (</a:t>
            </a:r>
            <a:r>
              <a:rPr lang="en-US" sz="2600" u="sng" dirty="0">
                <a:hlinkClick r:id="rId3"/>
              </a:rPr>
              <a:t>withdrawal</a:t>
            </a:r>
            <a:r>
              <a:rPr lang="en-US" sz="2600" dirty="0"/>
              <a:t>) is morally acceptable since it was </a:t>
            </a:r>
            <a:r>
              <a:rPr lang="en-US" sz="2600" b="1" dirty="0"/>
              <a:t>practiced by the prophet </a:t>
            </a:r>
            <a:r>
              <a:rPr lang="en-US" sz="2600" b="1" dirty="0" smtClean="0"/>
              <a:t>Muhammad (PBUH)</a:t>
            </a:r>
            <a:r>
              <a:rPr lang="en-US" sz="2600" dirty="0" smtClean="0"/>
              <a:t>. </a:t>
            </a:r>
            <a:r>
              <a:rPr lang="en-US" sz="2600" dirty="0"/>
              <a:t>Sunni doctrine in favor of contraception suggests that that any contraceptive that does not produce sterility is morally the same as </a:t>
            </a:r>
            <a:r>
              <a:rPr lang="en-US" sz="2600" i="1" dirty="0" err="1"/>
              <a:t>azl</a:t>
            </a:r>
            <a:r>
              <a:rPr lang="en-US" sz="2600" dirty="0"/>
              <a:t> and is therefore </a:t>
            </a:r>
            <a:r>
              <a:rPr lang="en-US" sz="2600" dirty="0" smtClean="0"/>
              <a:t>accepted.</a:t>
            </a:r>
            <a:endParaRPr lang="en-US" sz="2600" dirty="0"/>
          </a:p>
        </p:txBody>
      </p:sp>
    </p:spTree>
    <p:extLst>
      <p:ext uri="{BB962C8B-B14F-4D97-AF65-F5344CB8AC3E}">
        <p14:creationId xmlns:p14="http://schemas.microsoft.com/office/powerpoint/2010/main" val="21746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4602"/>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838200" y="1393902"/>
            <a:ext cx="10515600" cy="4783061"/>
          </a:xfrm>
        </p:spPr>
        <p:txBody>
          <a:bodyPr/>
          <a:lstStyle/>
          <a:p>
            <a:pPr marL="0" indent="0" algn="just">
              <a:buNone/>
            </a:pPr>
            <a:r>
              <a:rPr lang="en-US" dirty="0" smtClean="0"/>
              <a:t>	Most </a:t>
            </a:r>
            <a:r>
              <a:rPr lang="en-US" dirty="0"/>
              <a:t>Islamic traditions will permit the use of birth control where </a:t>
            </a:r>
            <a:r>
              <a:rPr lang="en-US" b="1" dirty="0"/>
              <a:t>maternal health is an issue </a:t>
            </a:r>
            <a:r>
              <a:rPr lang="en-US" dirty="0"/>
              <a:t>or where the </a:t>
            </a:r>
            <a:r>
              <a:rPr lang="en-US" b="1" dirty="0" smtClean="0"/>
              <a:t>well-being of the family may be compromised.		</a:t>
            </a:r>
          </a:p>
          <a:p>
            <a:pPr marL="0" indent="0" algn="just">
              <a:buNone/>
            </a:pPr>
            <a:r>
              <a:rPr lang="en-US" b="1" dirty="0"/>
              <a:t>	</a:t>
            </a:r>
            <a:r>
              <a:rPr lang="en-US" dirty="0" smtClean="0"/>
              <a:t> </a:t>
            </a:r>
          </a:p>
          <a:p>
            <a:pPr marL="0" indent="0" algn="just">
              <a:buNone/>
            </a:pPr>
            <a:r>
              <a:rPr lang="en-US" b="1" dirty="0"/>
              <a:t>	</a:t>
            </a:r>
            <a:r>
              <a:rPr lang="en-US" b="1" dirty="0" smtClean="0"/>
              <a:t>The </a:t>
            </a:r>
            <a:r>
              <a:rPr lang="en-US" b="1" dirty="0"/>
              <a:t>Islamic faith prioritizes human life</a:t>
            </a:r>
            <a:r>
              <a:rPr lang="en-US" dirty="0"/>
              <a:t>, so being able to space out births allows a mother ample time to care for each child</a:t>
            </a:r>
            <a:r>
              <a:rPr lang="en-US" dirty="0" smtClean="0"/>
              <a:t>.</a:t>
            </a:r>
          </a:p>
          <a:p>
            <a:pPr marL="0" indent="0" algn="just">
              <a:buNone/>
            </a:pPr>
            <a:r>
              <a:rPr lang="en-US" dirty="0" smtClean="0"/>
              <a:t>		</a:t>
            </a:r>
          </a:p>
          <a:p>
            <a:pPr marL="0" indent="0" algn="just">
              <a:buNone/>
            </a:pPr>
            <a:r>
              <a:rPr lang="en-US" dirty="0"/>
              <a:t>	</a:t>
            </a:r>
            <a:r>
              <a:rPr lang="en-US" dirty="0" smtClean="0"/>
              <a:t>The </a:t>
            </a:r>
            <a:r>
              <a:rPr lang="en-US" dirty="0"/>
              <a:t>Islamic faith allows a lot of latitude in interpretation, which is reflected by the various differences in family planning policies by distinct Muslim groups and countries.</a:t>
            </a:r>
          </a:p>
          <a:p>
            <a:pPr marL="0" indent="0">
              <a:buNone/>
            </a:pPr>
            <a:endParaRPr lang="en-US" dirty="0"/>
          </a:p>
        </p:txBody>
      </p:sp>
    </p:spTree>
    <p:extLst>
      <p:ext uri="{BB962C8B-B14F-4D97-AF65-F5344CB8AC3E}">
        <p14:creationId xmlns:p14="http://schemas.microsoft.com/office/powerpoint/2010/main" val="12647185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6</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Religion and Population Welfare </vt:lpstr>
      <vt:lpstr>PowerPoint Presentation</vt:lpstr>
      <vt:lpstr> Christianity: </vt:lpstr>
      <vt:lpstr> Judaism: </vt:lpstr>
      <vt:lpstr> Hinduism: </vt:lpstr>
      <vt:lpstr> Sikhism: </vt:lpstr>
      <vt:lpstr> Buddhism: </vt:lpstr>
      <vt:lpstr> Islam: </vt:lpstr>
      <vt:lpstr>Cont’</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and Population Welfare </dc:title>
  <dc:creator>Acer</dc:creator>
  <cp:lastModifiedBy>Acer</cp:lastModifiedBy>
  <cp:revision>6</cp:revision>
  <dcterms:created xsi:type="dcterms:W3CDTF">2020-05-02T00:10:23Z</dcterms:created>
  <dcterms:modified xsi:type="dcterms:W3CDTF">2020-05-02T00:39:01Z</dcterms:modified>
</cp:coreProperties>
</file>